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40" r:id="rId2"/>
    <p:sldId id="339" r:id="rId3"/>
    <p:sldId id="348" r:id="rId4"/>
    <p:sldId id="349" r:id="rId5"/>
    <p:sldId id="350" r:id="rId6"/>
    <p:sldId id="351" r:id="rId7"/>
    <p:sldId id="352" r:id="rId8"/>
    <p:sldId id="358" r:id="rId9"/>
    <p:sldId id="359" r:id="rId10"/>
    <p:sldId id="360" r:id="rId11"/>
    <p:sldId id="361" r:id="rId12"/>
    <p:sldId id="362" r:id="rId13"/>
    <p:sldId id="363" r:id="rId14"/>
    <p:sldId id="364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99"/>
    <a:srgbClr val="FF33CC"/>
    <a:srgbClr val="FF6600"/>
    <a:srgbClr val="FF0000"/>
    <a:srgbClr val="CC6600"/>
    <a:srgbClr val="33CC33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14" autoAdjust="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B5560FA-6F41-4B37-92F2-159926069AAE}" type="datetime8">
              <a:rPr lang="fr-FR"/>
              <a:pPr>
                <a:defRPr/>
              </a:pPr>
              <a:t>10/03/2020 16:31</a:t>
            </a:fld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48DD89F-BB53-4EDE-AEA6-D2D87C3DF9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922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2DFED2D-2406-42A3-8F77-1421C8FF0D74}" type="datetime8">
              <a:rPr lang="fr-FR"/>
              <a:pPr>
                <a:defRPr/>
              </a:pPr>
              <a:t>10/03/2020 16:31</a:t>
            </a:fld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CFED995-7050-43A4-9ED3-9C4CFB1DAF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92495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6AA7A22-560C-4288-8512-77E01F6CF06B}" type="datetime8">
              <a:rPr lang="fr-FR" smtClean="0"/>
              <a:pPr/>
              <a:t>10/03/2020 16:31</a:t>
            </a:fld>
            <a:endParaRPr lang="en-US" smtClean="0"/>
          </a:p>
        </p:txBody>
      </p:sp>
      <p:sp>
        <p:nvSpPr>
          <p:cNvPr id="20485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323E3CA-EA54-466B-9512-7322CF27F04B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BB8348B-4781-4BE6-B3D2-F1EFBEA8BB31}" type="datetime8">
              <a:rPr lang="fr-FR" smtClean="0"/>
              <a:pPr/>
              <a:t>10/03/2020 16:31</a:t>
            </a:fld>
            <a:endParaRPr lang="en-US" smtClean="0"/>
          </a:p>
        </p:txBody>
      </p:sp>
      <p:sp>
        <p:nvSpPr>
          <p:cNvPr id="32773" name="Slide Number Placeholder 4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F150F43-924F-43D2-955B-62698B4C089E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30577-AC9C-47C5-9578-E1F9A26E623C}" type="datetime8">
              <a:rPr lang="fr-FR"/>
              <a:pPr>
                <a:defRPr/>
              </a:pPr>
              <a:t>10/03/2020 16:31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15A0F1-0EBC-4D5C-91A3-AE606FB381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033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AF0B31-DB9F-4375-BC8A-00693C6F493C}" type="datetime8">
              <a:rPr lang="fr-FR"/>
              <a:pPr>
                <a:defRPr/>
              </a:pPr>
              <a:t>10/03/2020 16:31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941EAC-088E-4432-8843-8A98B1C819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93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1A0D4-ECD8-4476-B356-3D53560E94E7}" type="datetime8">
              <a:rPr lang="fr-FR"/>
              <a:pPr>
                <a:defRPr/>
              </a:pPr>
              <a:t>10/03/2020 16:31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FA4993-63E6-4A66-BEF6-16016A75C8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38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0AD9D-9D3F-4D28-AF45-FD621E414668}" type="datetime8">
              <a:rPr lang="fr-FR"/>
              <a:pPr>
                <a:defRPr/>
              </a:pPr>
              <a:t>10/03/2020 16:31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49BCCF-5929-4393-80EC-165741A452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264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19587-7F25-4F2C-B5BB-562FB0BB0AAD}" type="datetime8">
              <a:rPr lang="fr-FR"/>
              <a:pPr>
                <a:defRPr/>
              </a:pPr>
              <a:t>10/03/2020 16:31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455A59-C47B-4542-BD27-6240BA0DE6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214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9B01B-76CE-4D9E-B0D4-14C35C53C6F8}" type="datetime8">
              <a:rPr lang="fr-FR"/>
              <a:pPr>
                <a:defRPr/>
              </a:pPr>
              <a:t>10/03/2020 16:31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748E72-4239-47F4-9353-92BF06C765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36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5D3D8-EECC-4F80-AEE4-C86D65E7FFB1}" type="datetime8">
              <a:rPr lang="fr-FR"/>
              <a:pPr>
                <a:defRPr/>
              </a:pPr>
              <a:t>10/03/2020 16:31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1CF5C3-7ECD-4312-90DB-1F28E8E443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771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35BA0-6477-4680-A633-E09646679EB3}" type="datetime8">
              <a:rPr lang="fr-FR"/>
              <a:pPr>
                <a:defRPr/>
              </a:pPr>
              <a:t>10/03/2020 16:31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5088A-1882-4C4B-865B-C48E48D35E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222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022C8-FA1B-4DF3-BA84-AD8E94DFF5BD}" type="datetime8">
              <a:rPr lang="fr-FR"/>
              <a:pPr>
                <a:defRPr/>
              </a:pPr>
              <a:t>10/03/2020 16:31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6E2249-0899-484D-94FC-DDB5A5C83F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235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EB14E-7F83-4757-B67D-30587D1EF194}" type="datetime8">
              <a:rPr lang="fr-FR"/>
              <a:pPr>
                <a:defRPr/>
              </a:pPr>
              <a:t>10/03/2020 16:31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CC221F-B44A-4824-AD09-C899DE335E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845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ECDBA-E099-41E2-95F9-5718B45BA7C0}" type="datetime8">
              <a:rPr lang="fr-FR"/>
              <a:pPr>
                <a:defRPr/>
              </a:pPr>
              <a:t>10/03/2020 16:31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A131F8-B091-4218-BB7D-F1670A584C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218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D3914-2436-492D-AB08-A77734C9F368}" type="datetime8">
              <a:rPr lang="fr-FR"/>
              <a:pPr>
                <a:defRPr/>
              </a:pPr>
              <a:t>10/03/2020 16:31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4FEE3C-6A13-402E-968C-B9DAEFB8AE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A87EB5B-3059-437A-A463-14E6D48F48D1}" type="datetime8">
              <a:rPr lang="fr-FR"/>
              <a:pPr>
                <a:defRPr/>
              </a:pPr>
              <a:t>10/03/2020 16:31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884602D-AD41-4164-B925-6C9236BB4D2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ngothinghi90@gmail.com" TargetMode="Externa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38"/>
          <p:cNvSpPr>
            <a:spLocks noChangeArrowheads="1"/>
          </p:cNvSpPr>
          <p:nvPr/>
        </p:nvSpPr>
        <p:spPr bwMode="auto">
          <a:xfrm flipV="1">
            <a:off x="1841500" y="801688"/>
            <a:ext cx="4864100" cy="492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GB" altLang="vi-VN"/>
          </a:p>
        </p:txBody>
      </p:sp>
      <p:sp>
        <p:nvSpPr>
          <p:cNvPr id="17411" name="Text Box 343"/>
          <p:cNvSpPr txBox="1">
            <a:spLocks noChangeArrowheads="1"/>
          </p:cNvSpPr>
          <p:nvPr/>
        </p:nvSpPr>
        <p:spPr bwMode="auto">
          <a:xfrm>
            <a:off x="1841500" y="190500"/>
            <a:ext cx="62198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b="1" i="1">
                <a:solidFill>
                  <a:srgbClr val="FF6600"/>
                </a:solidFill>
                <a:latin typeface="Arial" charset="0"/>
              </a:rPr>
              <a:t>A.HOẠT  ĐỘNG CƠ BẢN</a:t>
            </a:r>
          </a:p>
        </p:txBody>
      </p:sp>
      <p:pic>
        <p:nvPicPr>
          <p:cNvPr id="4105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-793" y="5585619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1613" y="5535613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355600" y="944563"/>
            <a:ext cx="876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1" hangingPunct="1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FF0000"/>
                </a:solidFill>
                <a:latin typeface="+mn-lt"/>
              </a:rPr>
              <a:t>1. </a:t>
            </a:r>
            <a:r>
              <a:rPr lang="en-US" altLang="vi-VN" sz="2800" b="1" dirty="0" err="1">
                <a:solidFill>
                  <a:srgbClr val="FF0000"/>
                </a:solidFill>
                <a:latin typeface="+mn-lt"/>
              </a:rPr>
              <a:t>Điạ</a:t>
            </a:r>
            <a:r>
              <a:rPr lang="en-US" altLang="vi-VN" sz="2800" b="1" dirty="0">
                <a:solidFill>
                  <a:srgbClr val="FF0000"/>
                </a:solidFill>
                <a:latin typeface="+mn-lt"/>
              </a:rPr>
              <a:t> chỉ thư điện tử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262063" y="1717675"/>
            <a:ext cx="6826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1" hangingPunct="1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chemeClr val="tx2"/>
                </a:solidFill>
                <a:latin typeface="+mn-lt"/>
              </a:rPr>
              <a:t>Quan sát và đọc thông tin hình dưới đây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28600" y="2590800"/>
            <a:ext cx="4343400" cy="2362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4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GB" sz="2400" dirty="0">
                <a:solidFill>
                  <a:schemeClr val="tx1"/>
                </a:solidFill>
              </a:rPr>
              <a:t>Chào các bạn!</a:t>
            </a:r>
          </a:p>
          <a:p>
            <a:pPr algn="ctr">
              <a:defRPr/>
            </a:pPr>
            <a:r>
              <a:rPr lang="en-GB" sz="2400" dirty="0">
                <a:solidFill>
                  <a:schemeClr val="tx1"/>
                </a:solidFill>
              </a:rPr>
              <a:t>Mình là Bờm, học lớp 5A.</a:t>
            </a:r>
          </a:p>
          <a:p>
            <a:pPr algn="ctr">
              <a:defRPr/>
            </a:pPr>
            <a:r>
              <a:rPr lang="en-GB" sz="2400" dirty="0">
                <a:solidFill>
                  <a:schemeClr val="tx1"/>
                </a:solidFill>
              </a:rPr>
              <a:t>Địa chỉ thư điện tử của mình là:</a:t>
            </a:r>
          </a:p>
          <a:p>
            <a:pPr algn="ctr">
              <a:defRPr/>
            </a:pPr>
            <a:r>
              <a:rPr lang="en-GB" sz="2400" i="1" u="sng" dirty="0">
                <a:solidFill>
                  <a:srgbClr val="FF33CC"/>
                </a:solidFill>
              </a:rPr>
              <a:t>bomcungtrang</a:t>
            </a:r>
            <a:r>
              <a:rPr lang="en-GB" sz="2400" i="1" dirty="0">
                <a:solidFill>
                  <a:schemeClr val="tx1"/>
                </a:solidFill>
              </a:rPr>
              <a:t>@</a:t>
            </a:r>
            <a:r>
              <a:rPr lang="en-GB" sz="2400" i="1" u="sng" dirty="0">
                <a:solidFill>
                  <a:srgbClr val="00B050"/>
                </a:solidFill>
              </a:rPr>
              <a:t>gmail.com</a:t>
            </a:r>
          </a:p>
          <a:p>
            <a:pPr algn="ctr">
              <a:defRPr/>
            </a:pPr>
            <a:endParaRPr lang="en-GB" sz="24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n-GB" sz="2400" dirty="0"/>
          </a:p>
        </p:txBody>
      </p:sp>
      <p:sp>
        <p:nvSpPr>
          <p:cNvPr id="17" name="Rounded Rectangle 16"/>
          <p:cNvSpPr/>
          <p:nvPr/>
        </p:nvSpPr>
        <p:spPr>
          <a:xfrm>
            <a:off x="4737100" y="2590800"/>
            <a:ext cx="4406900" cy="2362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24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GB" sz="2400" dirty="0">
                <a:solidFill>
                  <a:schemeClr val="tx1"/>
                </a:solidFill>
              </a:rPr>
              <a:t>Chào các bạn!</a:t>
            </a:r>
          </a:p>
          <a:p>
            <a:pPr algn="ctr">
              <a:defRPr/>
            </a:pPr>
            <a:r>
              <a:rPr lang="en-GB" sz="2400" dirty="0">
                <a:solidFill>
                  <a:schemeClr val="tx1"/>
                </a:solidFill>
              </a:rPr>
              <a:t>Mình là Tễu, học lớp 5B.</a:t>
            </a:r>
          </a:p>
          <a:p>
            <a:pPr algn="ctr">
              <a:defRPr/>
            </a:pPr>
            <a:r>
              <a:rPr lang="en-GB" sz="2400" dirty="0">
                <a:solidFill>
                  <a:schemeClr val="tx1"/>
                </a:solidFill>
              </a:rPr>
              <a:t>Địa chỉ thư điện tử của mình là:</a:t>
            </a:r>
          </a:p>
          <a:p>
            <a:pPr algn="ctr">
              <a:defRPr/>
            </a:pPr>
            <a:r>
              <a:rPr lang="en-GB" sz="2400" i="1" u="sng" dirty="0">
                <a:solidFill>
                  <a:srgbClr val="FF33CC"/>
                </a:solidFill>
              </a:rPr>
              <a:t>teulop5b</a:t>
            </a:r>
            <a:r>
              <a:rPr lang="en-GB" sz="2400" i="1" dirty="0">
                <a:solidFill>
                  <a:schemeClr val="tx1"/>
                </a:solidFill>
              </a:rPr>
              <a:t>@</a:t>
            </a:r>
            <a:r>
              <a:rPr lang="en-GB" sz="2400" i="1" u="sng" dirty="0">
                <a:solidFill>
                  <a:srgbClr val="00B050"/>
                </a:solidFill>
              </a:rPr>
              <a:t>yahoo.com.vn</a:t>
            </a:r>
          </a:p>
          <a:p>
            <a:pPr algn="ctr">
              <a:defRPr/>
            </a:pPr>
            <a:endParaRPr lang="en-GB" sz="24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n-GB" sz="24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841500" y="4267200"/>
            <a:ext cx="1130300" cy="1219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895600" y="4267200"/>
            <a:ext cx="3124200" cy="1219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676400" y="5486400"/>
            <a:ext cx="2438400" cy="68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C00000"/>
                </a:solidFill>
              </a:rPr>
              <a:t>Tên người dùng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352800" y="4267200"/>
            <a:ext cx="2590800" cy="10668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5943600" y="4267200"/>
            <a:ext cx="1676400" cy="10668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724400" y="5372100"/>
            <a:ext cx="2895600" cy="685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C00000"/>
                </a:solidFill>
              </a:rPr>
              <a:t>Tên nhà cung cấp dịch vụ</a:t>
            </a:r>
          </a:p>
        </p:txBody>
      </p:sp>
      <p:sp>
        <p:nvSpPr>
          <p:cNvPr id="17425" name="AutoShape 2"/>
          <p:cNvSpPr>
            <a:spLocks noChangeArrowheads="1"/>
          </p:cNvSpPr>
          <p:nvPr/>
        </p:nvSpPr>
        <p:spPr bwMode="auto">
          <a:xfrm>
            <a:off x="77788" y="0"/>
            <a:ext cx="90217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 altLang="vi-V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8" grpId="0"/>
      <p:bldP spid="16" grpId="0" animBg="1"/>
      <p:bldP spid="17" grpId="0" animBg="1"/>
      <p:bldP spid="27" grpId="0" animBg="1"/>
      <p:bldP spid="3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1613" y="5551488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808038" y="563563"/>
            <a:ext cx="876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1" hangingPunct="1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0000FF"/>
                </a:solidFill>
                <a:latin typeface="+mn-lt"/>
              </a:rPr>
              <a:t>B5: Đăng xuất khỏi hộp thư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0200"/>
            <a:ext cx="8915400" cy="2514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ounded Rectangle 18"/>
          <p:cNvSpPr/>
          <p:nvPr/>
        </p:nvSpPr>
        <p:spPr>
          <a:xfrm>
            <a:off x="3646488" y="4343400"/>
            <a:ext cx="40386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GB" sz="2400" dirty="0">
                <a:solidFill>
                  <a:schemeClr val="tx1"/>
                </a:solidFill>
              </a:rPr>
              <a:t>Khi không sử dụng hộp thư nữa em phải đăng xuất (thoát) khỏ hộp thư.</a:t>
            </a:r>
          </a:p>
          <a:p>
            <a:pPr algn="just">
              <a:defRPr/>
            </a:pPr>
            <a:r>
              <a:rPr lang="en-GB" sz="2400" dirty="0">
                <a:solidFill>
                  <a:schemeClr val="tx1"/>
                </a:solidFill>
              </a:rPr>
              <a:t>Nháy chuột vào              rồi chọn                .</a:t>
            </a:r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088" y="5119688"/>
            <a:ext cx="60960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5838825"/>
            <a:ext cx="809625" cy="257175"/>
          </a:xfrm>
          <a:prstGeom prst="rect">
            <a:avLst/>
          </a:prstGeom>
          <a:solidFill>
            <a:srgbClr val="0070C0"/>
          </a:solidFill>
          <a:ln w="9525">
            <a:solidFill>
              <a:srgbClr val="FF0000"/>
            </a:solidFill>
            <a:miter lim="800000"/>
            <a:headEnd/>
            <a:tailEnd/>
          </a:ln>
        </p:spPr>
      </p:pic>
      <p:cxnSp>
        <p:nvCxnSpPr>
          <p:cNvPr id="22" name="Elbow Connector 21"/>
          <p:cNvCxnSpPr/>
          <p:nvPr/>
        </p:nvCxnSpPr>
        <p:spPr>
          <a:xfrm rot="5400000" flipH="1" flipV="1">
            <a:off x="6324600" y="3467100"/>
            <a:ext cx="1485900" cy="26670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7658" name="AutoShape 2"/>
          <p:cNvSpPr>
            <a:spLocks noChangeArrowheads="1"/>
          </p:cNvSpPr>
          <p:nvPr/>
        </p:nvSpPr>
        <p:spPr bwMode="auto">
          <a:xfrm>
            <a:off x="77788" y="0"/>
            <a:ext cx="90217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 altLang="vi-V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5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1613" y="5535613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85800" y="5334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1" hangingPunct="1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FF0000"/>
                </a:solidFill>
                <a:latin typeface="+mn-lt"/>
              </a:rPr>
              <a:t>b) </a:t>
            </a:r>
            <a:r>
              <a:rPr lang="en-US" altLang="vi-VN" sz="2800" b="1" dirty="0" err="1">
                <a:solidFill>
                  <a:srgbClr val="FF0000"/>
                </a:solidFill>
                <a:latin typeface="+mn-lt"/>
              </a:rPr>
              <a:t>Soạn</a:t>
            </a:r>
            <a:r>
              <a:rPr lang="en-US" altLang="vi-VN" sz="2800" b="1" dirty="0">
                <a:solidFill>
                  <a:srgbClr val="FF0000"/>
                </a:solidFill>
                <a:latin typeface="+mn-lt"/>
              </a:rPr>
              <a:t>, gửi thư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609600" y="1068388"/>
            <a:ext cx="883920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altLang="vi-VN" sz="2800" b="1" dirty="0">
                <a:latin typeface="+mn-lt"/>
              </a:rPr>
              <a:t>Để soạn thư điện tử có nội dung tương tự bên dưới rồi gửi cho bạn, em thực hiện theo bước sau: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47700" y="2160588"/>
            <a:ext cx="85598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altLang="vi-VN" sz="2800" b="1" dirty="0">
                <a:latin typeface="+mn-lt"/>
              </a:rPr>
              <a:t>Chào bạn ....!</a:t>
            </a:r>
          </a:p>
          <a:p>
            <a:pPr marL="514350" indent="-514350"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altLang="vi-VN" sz="2800" b="1" dirty="0">
                <a:latin typeface="+mn-lt"/>
              </a:rPr>
              <a:t>Hôm nay mình được học về thư điện tử (Email). Mình đã đăng kí được 1 tài khoản thư điện tử. Địa chỉ thư điện tử của mình là </a:t>
            </a:r>
            <a:r>
              <a:rPr lang="en-US" altLang="vi-VN" sz="2800" b="1" dirty="0">
                <a:latin typeface="+mn-lt"/>
                <a:hlinkClick r:id="rId3"/>
              </a:rPr>
              <a:t>ngothinghi90@gmail.com</a:t>
            </a:r>
            <a:r>
              <a:rPr lang="en-US" altLang="vi-VN" sz="2800" b="1" dirty="0">
                <a:latin typeface="+mn-lt"/>
              </a:rPr>
              <a:t>.</a:t>
            </a:r>
          </a:p>
          <a:p>
            <a:pPr marL="514350" indent="-514350"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altLang="vi-VN" sz="2800" b="1" dirty="0">
                <a:latin typeface="+mn-lt"/>
              </a:rPr>
              <a:t>Từ nay chúng mình sẽ cùng nhau chia sẻ, học tập qua thư điện tử.</a:t>
            </a:r>
          </a:p>
          <a:p>
            <a:pPr marL="514350" indent="-514350"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altLang="vi-VN" sz="2800" b="1" dirty="0">
                <a:latin typeface="+mn-lt"/>
              </a:rPr>
              <a:t>Chào tạm biệt! Nhận thư nhớ trả lời mình nhé.</a:t>
            </a:r>
          </a:p>
        </p:txBody>
      </p:sp>
      <p:sp>
        <p:nvSpPr>
          <p:cNvPr id="28679" name="AutoShape 2"/>
          <p:cNvSpPr>
            <a:spLocks noChangeArrowheads="1"/>
          </p:cNvSpPr>
          <p:nvPr/>
        </p:nvSpPr>
        <p:spPr bwMode="auto">
          <a:xfrm>
            <a:off x="77788" y="0"/>
            <a:ext cx="90217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 altLang="vi-V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6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699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1613" y="5535613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2133600" cy="41306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ounded Rectangle 19"/>
          <p:cNvSpPr/>
          <p:nvPr/>
        </p:nvSpPr>
        <p:spPr>
          <a:xfrm>
            <a:off x="4495800" y="2590800"/>
            <a:ext cx="3200400" cy="1676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GB" sz="2800" dirty="0">
                <a:solidFill>
                  <a:srgbClr val="0000FF"/>
                </a:solidFill>
              </a:rPr>
              <a:t>B1:Nháy chuột vào đây để bắt đầu soạn thư.</a:t>
            </a:r>
          </a:p>
        </p:txBody>
      </p:sp>
      <p:cxnSp>
        <p:nvCxnSpPr>
          <p:cNvPr id="22" name="Straight Arrow Connector 21"/>
          <p:cNvCxnSpPr>
            <a:stCxn id="20" idx="1"/>
          </p:cNvCxnSpPr>
          <p:nvPr/>
        </p:nvCxnSpPr>
        <p:spPr>
          <a:xfrm rot="10800000">
            <a:off x="2667000" y="3200400"/>
            <a:ext cx="182880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03" name="AutoShape 2"/>
          <p:cNvSpPr>
            <a:spLocks noChangeArrowheads="1"/>
          </p:cNvSpPr>
          <p:nvPr/>
        </p:nvSpPr>
        <p:spPr bwMode="auto">
          <a:xfrm>
            <a:off x="77788" y="0"/>
            <a:ext cx="90217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 altLang="vi-V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3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1613" y="5535613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ounded Rectangle 19"/>
          <p:cNvSpPr/>
          <p:nvPr/>
        </p:nvSpPr>
        <p:spPr>
          <a:xfrm>
            <a:off x="5943600" y="1371600"/>
            <a:ext cx="3200400" cy="1676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20000"/>
              </a:lnSpc>
              <a:defRPr/>
            </a:pPr>
            <a:r>
              <a:rPr lang="en-GB" sz="2400" dirty="0">
                <a:solidFill>
                  <a:srgbClr val="0000FF"/>
                </a:solidFill>
              </a:rPr>
              <a:t>B2</a:t>
            </a:r>
            <a:r>
              <a:rPr lang="en-GB" sz="2400" dirty="0">
                <a:solidFill>
                  <a:srgbClr val="0000FF"/>
                </a:solidFill>
              </a:rPr>
              <a:t>: </a:t>
            </a:r>
            <a:r>
              <a:rPr lang="en-GB" sz="2400" dirty="0" err="1">
                <a:solidFill>
                  <a:srgbClr val="0000FF"/>
                </a:solidFill>
              </a:rPr>
              <a:t>Gõ</a:t>
            </a:r>
            <a:r>
              <a:rPr lang="en-GB" sz="2400" dirty="0">
                <a:solidFill>
                  <a:srgbClr val="0000FF"/>
                </a:solidFill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địa chỉ thư điện tử của người nhận vào ô địa chỉ.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066800"/>
            <a:ext cx="4714875" cy="35544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Arrow Connector 16"/>
          <p:cNvCxnSpPr/>
          <p:nvPr/>
        </p:nvCxnSpPr>
        <p:spPr>
          <a:xfrm rot="10800000">
            <a:off x="1066800" y="1600200"/>
            <a:ext cx="487680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5334000" y="3276600"/>
            <a:ext cx="38100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20000"/>
              </a:lnSpc>
              <a:defRPr/>
            </a:pPr>
            <a:r>
              <a:rPr lang="en-GB" sz="2400" dirty="0">
                <a:solidFill>
                  <a:srgbClr val="0000FF"/>
                </a:solidFill>
              </a:rPr>
              <a:t>B3: Gõ tiêu đề cho bức thư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1219200" y="1981200"/>
            <a:ext cx="4114800" cy="1714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4724400" y="4800600"/>
            <a:ext cx="38100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20000"/>
              </a:lnSpc>
              <a:defRPr/>
            </a:pPr>
            <a:r>
              <a:rPr lang="en-GB" sz="2400" dirty="0">
                <a:solidFill>
                  <a:srgbClr val="0000FF"/>
                </a:solidFill>
              </a:rPr>
              <a:t>B4: Gõ nội dung thư.</a:t>
            </a:r>
          </a:p>
        </p:txBody>
      </p:sp>
      <p:cxnSp>
        <p:nvCxnSpPr>
          <p:cNvPr id="32" name="Straight Arrow Connector 31"/>
          <p:cNvCxnSpPr>
            <a:stCxn id="30" idx="1"/>
          </p:cNvCxnSpPr>
          <p:nvPr/>
        </p:nvCxnSpPr>
        <p:spPr>
          <a:xfrm rot="10800000">
            <a:off x="3581400" y="4191000"/>
            <a:ext cx="1143000" cy="11049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3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3" y="4718050"/>
            <a:ext cx="9144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Rounded Rectangle 32"/>
          <p:cNvSpPr/>
          <p:nvPr/>
        </p:nvSpPr>
        <p:spPr>
          <a:xfrm>
            <a:off x="1219200" y="5308600"/>
            <a:ext cx="30480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20000"/>
              </a:lnSpc>
              <a:defRPr/>
            </a:pPr>
            <a:r>
              <a:rPr lang="en-GB" sz="2400" dirty="0">
                <a:solidFill>
                  <a:srgbClr val="0000FF"/>
                </a:solidFill>
              </a:rPr>
              <a:t>B5</a:t>
            </a:r>
            <a:r>
              <a:rPr lang="en-GB" sz="2400" dirty="0">
                <a:solidFill>
                  <a:srgbClr val="0000FF"/>
                </a:solidFill>
              </a:rPr>
              <a:t>: </a:t>
            </a:r>
            <a:r>
              <a:rPr lang="en-GB" sz="2400" dirty="0" err="1">
                <a:solidFill>
                  <a:srgbClr val="0000FF"/>
                </a:solidFill>
              </a:rPr>
              <a:t>Chọn</a:t>
            </a:r>
            <a:r>
              <a:rPr lang="en-GB" sz="2400" dirty="0">
                <a:solidFill>
                  <a:srgbClr val="0000FF"/>
                </a:solidFill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nút gửi</a:t>
            </a:r>
          </a:p>
        </p:txBody>
      </p:sp>
      <p:cxnSp>
        <p:nvCxnSpPr>
          <p:cNvPr id="35" name="Straight Arrow Connector 34"/>
          <p:cNvCxnSpPr>
            <a:endCxn id="30731" idx="3"/>
          </p:cNvCxnSpPr>
          <p:nvPr/>
        </p:nvCxnSpPr>
        <p:spPr>
          <a:xfrm flipH="1" flipV="1">
            <a:off x="1185863" y="4897438"/>
            <a:ext cx="261937" cy="3984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34" name="AutoShape 2"/>
          <p:cNvSpPr>
            <a:spLocks noChangeArrowheads="1"/>
          </p:cNvSpPr>
          <p:nvPr/>
        </p:nvSpPr>
        <p:spPr bwMode="auto">
          <a:xfrm>
            <a:off x="77788" y="0"/>
            <a:ext cx="90217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 altLang="vi-V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8" grpId="0" animBg="1"/>
      <p:bldP spid="30" grpId="0" animBg="1"/>
      <p:bldP spid="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1613" y="5535613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343"/>
          <p:cNvSpPr txBox="1">
            <a:spLocks noChangeArrowheads="1"/>
          </p:cNvSpPr>
          <p:nvPr/>
        </p:nvSpPr>
        <p:spPr bwMode="auto">
          <a:xfrm>
            <a:off x="719138" y="457200"/>
            <a:ext cx="804386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 eaLnBrk="1" hangingPunct="1">
              <a:spcBef>
                <a:spcPct val="50000"/>
              </a:spcBef>
              <a:defRPr/>
            </a:pPr>
            <a:r>
              <a:rPr lang="en-US" altLang="vi-VN" sz="2800" dirty="0">
                <a:solidFill>
                  <a:srgbClr val="0000FF"/>
                </a:solidFill>
                <a:latin typeface="+mn-lt"/>
              </a:rPr>
              <a:t>Điền tên người </a:t>
            </a:r>
            <a:r>
              <a:rPr lang="en-US" altLang="vi-VN" sz="2800" dirty="0" err="1">
                <a:solidFill>
                  <a:srgbClr val="0000FF"/>
                </a:solidFill>
                <a:latin typeface="+mn-lt"/>
              </a:rPr>
              <a:t>dùng</a:t>
            </a:r>
            <a:r>
              <a:rPr lang="en-US" altLang="vi-VN" sz="2800" dirty="0">
                <a:solidFill>
                  <a:srgbClr val="0000FF"/>
                </a:solidFill>
                <a:latin typeface="+mn-lt"/>
              </a:rPr>
              <a:t>, </a:t>
            </a:r>
            <a:r>
              <a:rPr lang="en-US" altLang="vi-VN" sz="2800" dirty="0" err="1">
                <a:solidFill>
                  <a:srgbClr val="0000FF"/>
                </a:solidFill>
                <a:latin typeface="+mn-lt"/>
              </a:rPr>
              <a:t>tên</a:t>
            </a:r>
            <a:r>
              <a:rPr lang="en-US" altLang="vi-VN" sz="2800" dirty="0">
                <a:solidFill>
                  <a:srgbClr val="0000FF"/>
                </a:solidFill>
                <a:latin typeface="+mn-lt"/>
              </a:rPr>
              <a:t> nhà cung cấp dịch vụ điện tử vào ô trống trong bảng sau: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53988" y="2078038"/>
          <a:ext cx="8913812" cy="3430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5487"/>
                <a:gridCol w="2621710"/>
                <a:gridCol w="2696615"/>
              </a:tblGrid>
              <a:tr h="881688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rgbClr val="FF33CC"/>
                          </a:solidFill>
                        </a:rPr>
                        <a:t>Địa</a:t>
                      </a:r>
                      <a:r>
                        <a:rPr lang="en-GB" sz="2400" baseline="0" dirty="0" smtClean="0">
                          <a:solidFill>
                            <a:srgbClr val="FF33CC"/>
                          </a:solidFill>
                        </a:rPr>
                        <a:t> chỉ thư điện tử</a:t>
                      </a:r>
                      <a:endParaRPr lang="en-GB" sz="2400" dirty="0">
                        <a:solidFill>
                          <a:srgbClr val="FF33CC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rgbClr val="FF33CC"/>
                          </a:solidFill>
                        </a:rPr>
                        <a:t>Tên</a:t>
                      </a:r>
                      <a:r>
                        <a:rPr lang="en-GB" sz="2400" baseline="0" dirty="0" smtClean="0">
                          <a:solidFill>
                            <a:srgbClr val="FF33CC"/>
                          </a:solidFill>
                        </a:rPr>
                        <a:t> người dùng</a:t>
                      </a:r>
                      <a:endParaRPr lang="en-GB" sz="2400" dirty="0">
                        <a:solidFill>
                          <a:srgbClr val="FF33CC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rgbClr val="FF33CC"/>
                          </a:solidFill>
                        </a:rPr>
                        <a:t>Tên</a:t>
                      </a:r>
                      <a:r>
                        <a:rPr lang="en-GB" sz="2400" baseline="0" dirty="0" smtClean="0">
                          <a:solidFill>
                            <a:srgbClr val="FF33CC"/>
                          </a:solidFill>
                        </a:rPr>
                        <a:t> nhà cung cấp dịch vụ</a:t>
                      </a:r>
                      <a:endParaRPr lang="en-GB" sz="2400" dirty="0">
                        <a:solidFill>
                          <a:srgbClr val="FF33CC"/>
                        </a:solidFill>
                      </a:endParaRPr>
                    </a:p>
                  </a:txBody>
                  <a:tcPr marT="45719" marB="45719"/>
                </a:tc>
              </a:tr>
              <a:tr h="50978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Tronghieu2006@gmail.com</a:t>
                      </a:r>
                      <a:endParaRPr lang="en-GB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T="45719" marB="45719"/>
                </a:tc>
              </a:tr>
              <a:tr h="50978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Nguyenvanhung5a@gmail.com</a:t>
                      </a:r>
                      <a:endParaRPr lang="en-GB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T="45719" marB="45719"/>
                </a:tc>
              </a:tr>
              <a:tr h="50978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thuyan.141006@yahoo.com</a:t>
                      </a:r>
                      <a:endParaRPr lang="en-GB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T="45719" marB="45719"/>
                </a:tc>
              </a:tr>
              <a:tr h="50978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phamvanbinh5a@yahoo.com</a:t>
                      </a:r>
                      <a:endParaRPr lang="en-GB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T="45719" marB="45719"/>
                </a:tc>
              </a:tr>
              <a:tr h="50978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Tran.khiem.31.03.2006@gmail.com</a:t>
                      </a:r>
                      <a:endParaRPr lang="en-GB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T="45719" marB="45719"/>
                </a:tc>
              </a:tr>
            </a:tbl>
          </a:graphicData>
        </a:graphic>
      </p:graphicFrame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962400" y="2925763"/>
            <a:ext cx="1727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6600"/>
                </a:solidFill>
              </a:rPr>
              <a:t>Tronghieu2006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781800" y="2925763"/>
            <a:ext cx="12874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0000FF"/>
                </a:solidFill>
              </a:rPr>
              <a:t>Gmail.com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3962400" y="3459163"/>
            <a:ext cx="2120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6600"/>
                </a:solidFill>
              </a:rPr>
              <a:t>Nguyenvanhung5a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6858000" y="3459163"/>
            <a:ext cx="12874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0000FF"/>
                </a:solidFill>
              </a:rPr>
              <a:t>Gmail.com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962400" y="3992563"/>
            <a:ext cx="1787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6600"/>
                </a:solidFill>
              </a:rPr>
              <a:t>Thuyan.141006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858000" y="4038600"/>
            <a:ext cx="1312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0000FF"/>
                </a:solidFill>
              </a:rPr>
              <a:t>yahoo.com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962400" y="4465638"/>
            <a:ext cx="1825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6600"/>
                </a:solidFill>
              </a:rPr>
              <a:t>phamvanbinh5a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6858000" y="4495800"/>
            <a:ext cx="13128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0000FF"/>
                </a:solidFill>
              </a:rPr>
              <a:t>yahoo.com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3667125" y="5003800"/>
            <a:ext cx="26146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solidFill>
                  <a:srgbClr val="FF6600"/>
                </a:solidFill>
              </a:rPr>
              <a:t>Tran.khiem.31.03.2006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6934200" y="5010150"/>
            <a:ext cx="12874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0000FF"/>
                </a:solidFill>
              </a:rPr>
              <a:t>Gmail.com</a:t>
            </a:r>
          </a:p>
        </p:txBody>
      </p:sp>
      <p:sp>
        <p:nvSpPr>
          <p:cNvPr id="31789" name="AutoShape 2"/>
          <p:cNvSpPr>
            <a:spLocks noChangeArrowheads="1"/>
          </p:cNvSpPr>
          <p:nvPr/>
        </p:nvSpPr>
        <p:spPr bwMode="auto">
          <a:xfrm>
            <a:off x="77788" y="0"/>
            <a:ext cx="90217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 altLang="vi-V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2" descr="Picture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391400" y="5110163"/>
            <a:ext cx="1752600" cy="174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1613" y="5535613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 Box 49"/>
          <p:cNvSpPr txBox="1">
            <a:spLocks noChangeArrowheads="1"/>
          </p:cNvSpPr>
          <p:nvPr/>
        </p:nvSpPr>
        <p:spPr bwMode="auto">
          <a:xfrm>
            <a:off x="171450" y="58738"/>
            <a:ext cx="8928100" cy="659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altLang="vi-VN" sz="3200" b="1" dirty="0">
                <a:solidFill>
                  <a:srgbClr val="FF0000"/>
                </a:solidFill>
                <a:latin typeface="+mn-lt"/>
              </a:rPr>
              <a:t>Một địa chỉ điện tử có cấu trúc:  </a:t>
            </a:r>
          </a:p>
          <a:p>
            <a:pPr algn="ctr">
              <a:lnSpc>
                <a:spcPct val="120000"/>
              </a:lnSpc>
              <a:defRPr/>
            </a:pPr>
            <a:r>
              <a:rPr lang="en-US" altLang="vi-VN" sz="3200" dirty="0">
                <a:solidFill>
                  <a:srgbClr val="FF33CC"/>
                </a:solidFill>
                <a:latin typeface="+mn-lt"/>
              </a:rPr>
              <a:t>&lt;</a:t>
            </a:r>
            <a:r>
              <a:rPr lang="en-US" altLang="vi-VN" sz="3200" i="1" dirty="0">
                <a:solidFill>
                  <a:srgbClr val="FF33CC"/>
                </a:solidFill>
                <a:latin typeface="+mn-lt"/>
              </a:rPr>
              <a:t>Tên người dùng&gt;</a:t>
            </a:r>
            <a:r>
              <a:rPr lang="en-US" altLang="vi-VN" sz="3200" i="1" dirty="0">
                <a:latin typeface="+mn-lt"/>
              </a:rPr>
              <a:t>@</a:t>
            </a:r>
            <a:r>
              <a:rPr lang="en-US" altLang="vi-VN" sz="3200" i="1" dirty="0">
                <a:solidFill>
                  <a:srgbClr val="FF33CC"/>
                </a:solidFill>
                <a:latin typeface="+mn-lt"/>
              </a:rPr>
              <a:t>&lt;Tên nhà cung cấp </a:t>
            </a:r>
            <a:r>
              <a:rPr lang="en-US" altLang="vi-VN" sz="3200" i="1" dirty="0" err="1">
                <a:solidFill>
                  <a:srgbClr val="FF33CC"/>
                </a:solidFill>
                <a:latin typeface="+mn-lt"/>
              </a:rPr>
              <a:t>dịch</a:t>
            </a:r>
            <a:r>
              <a:rPr lang="en-US" altLang="vi-VN" sz="3200" i="1" dirty="0">
                <a:solidFill>
                  <a:srgbClr val="FF33CC"/>
                </a:solidFill>
                <a:latin typeface="+mn-lt"/>
              </a:rPr>
              <a:t> </a:t>
            </a:r>
            <a:r>
              <a:rPr lang="en-US" altLang="vi-VN" sz="3200" i="1" dirty="0" err="1">
                <a:solidFill>
                  <a:srgbClr val="FF33CC"/>
                </a:solidFill>
                <a:latin typeface="+mn-lt"/>
              </a:rPr>
              <a:t>vụ</a:t>
            </a:r>
            <a:r>
              <a:rPr lang="en-US" altLang="vi-VN" sz="3200" i="1" dirty="0">
                <a:solidFill>
                  <a:srgbClr val="FF33CC"/>
                </a:solidFill>
                <a:latin typeface="+mn-lt"/>
              </a:rPr>
              <a:t>&gt;</a:t>
            </a:r>
          </a:p>
          <a:p>
            <a:pPr algn="ctr">
              <a:defRPr/>
            </a:pPr>
            <a:endParaRPr lang="en-US" altLang="vi-VN" sz="1000" i="1" dirty="0">
              <a:solidFill>
                <a:srgbClr val="FF33CC"/>
              </a:solidFill>
              <a:latin typeface="+mn-lt"/>
            </a:endParaRP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vi-VN" sz="2800" dirty="0">
                <a:solidFill>
                  <a:srgbClr val="FF33CC"/>
                </a:solidFill>
                <a:latin typeface="+mn-lt"/>
              </a:rPr>
              <a:t>&lt;</a:t>
            </a:r>
            <a:r>
              <a:rPr lang="en-US" altLang="vi-VN" sz="2800" i="1" dirty="0" err="1">
                <a:solidFill>
                  <a:srgbClr val="FF33CC"/>
                </a:solidFill>
                <a:latin typeface="+mn-lt"/>
              </a:rPr>
              <a:t>Tên</a:t>
            </a:r>
            <a:r>
              <a:rPr lang="en-US" altLang="vi-VN" sz="2800" i="1" dirty="0">
                <a:solidFill>
                  <a:srgbClr val="FF33CC"/>
                </a:solidFill>
                <a:latin typeface="+mn-lt"/>
              </a:rPr>
              <a:t> người dùng&gt;</a:t>
            </a:r>
            <a:r>
              <a:rPr lang="en-US" altLang="vi-VN" sz="2800" dirty="0">
                <a:latin typeface="+mn-lt"/>
              </a:rPr>
              <a:t>: là tên dùng để đăng nhập vào hộp thư, viết liền , không có dấu tiếng Việt, không có kí tự đặc biệt (được dùng chữ cái,số,dấu chấm “.” và dấu gạch ngang “_”).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vi-VN" sz="2800" dirty="0">
                <a:latin typeface="+mn-lt"/>
              </a:rPr>
              <a:t>Kí tự @ ở giữa </a:t>
            </a:r>
            <a:r>
              <a:rPr lang="en-US" altLang="vi-VN" sz="2800" dirty="0">
                <a:solidFill>
                  <a:srgbClr val="FF33CC"/>
                </a:solidFill>
                <a:latin typeface="+mn-lt"/>
              </a:rPr>
              <a:t>&lt;</a:t>
            </a:r>
            <a:r>
              <a:rPr lang="en-US" altLang="vi-VN" sz="2800" i="1" dirty="0">
                <a:solidFill>
                  <a:srgbClr val="FF33CC"/>
                </a:solidFill>
                <a:latin typeface="+mn-lt"/>
              </a:rPr>
              <a:t>Tên người dùng&gt;</a:t>
            </a:r>
            <a:r>
              <a:rPr lang="en-US" altLang="vi-VN" sz="2800" i="1" dirty="0">
                <a:latin typeface="+mn-lt"/>
              </a:rPr>
              <a:t>và</a:t>
            </a:r>
            <a:r>
              <a:rPr lang="en-US" altLang="vi-VN" sz="2800" i="1" dirty="0">
                <a:solidFill>
                  <a:srgbClr val="FF33CC"/>
                </a:solidFill>
                <a:latin typeface="+mn-lt"/>
              </a:rPr>
              <a:t>&lt;Tên nhà cung cấp dịch vụ&gt; </a:t>
            </a:r>
            <a:r>
              <a:rPr lang="en-US" altLang="vi-VN" sz="2800" dirty="0">
                <a:latin typeface="+mn-lt"/>
              </a:rPr>
              <a:t>là bắt buộc phải có.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vi-VN" sz="2800" i="1" dirty="0">
                <a:solidFill>
                  <a:srgbClr val="FF33CC"/>
                </a:solidFill>
                <a:latin typeface="+mn-lt"/>
              </a:rPr>
              <a:t>&lt;Tên nhà cung cấp dịch vụ&gt;</a:t>
            </a:r>
            <a:r>
              <a:rPr lang="en-US" altLang="vi-VN" sz="2800" dirty="0">
                <a:solidFill>
                  <a:srgbClr val="FF33CC"/>
                </a:solidFill>
                <a:latin typeface="+mn-lt"/>
              </a:rPr>
              <a:t>: </a:t>
            </a:r>
            <a:r>
              <a:rPr lang="en-US" altLang="vi-VN" sz="2800" dirty="0">
                <a:latin typeface="+mn-lt"/>
              </a:rPr>
              <a:t>được quy định sẵn bởi từng nhà cung cấp dịch vụ thư điện tử.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vi-VN" sz="2800" dirty="0">
                <a:latin typeface="+mn-lt"/>
              </a:rPr>
              <a:t>Mỗi địa chỉ thư điện tử có 1 mật khẩu để đăng nhập vào hộp thư</a:t>
            </a:r>
          </a:p>
        </p:txBody>
      </p:sp>
      <p:sp>
        <p:nvSpPr>
          <p:cNvPr id="18438" name="AutoShape 2"/>
          <p:cNvSpPr>
            <a:spLocks noChangeArrowheads="1"/>
          </p:cNvSpPr>
          <p:nvPr/>
        </p:nvSpPr>
        <p:spPr bwMode="auto">
          <a:xfrm>
            <a:off x="77788" y="0"/>
            <a:ext cx="90217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 alt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1613" y="5535613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343"/>
          <p:cNvSpPr txBox="1">
            <a:spLocks noChangeArrowheads="1"/>
          </p:cNvSpPr>
          <p:nvPr/>
        </p:nvSpPr>
        <p:spPr bwMode="auto">
          <a:xfrm>
            <a:off x="638175" y="315913"/>
            <a:ext cx="868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1" hangingPunct="1">
              <a:spcBef>
                <a:spcPct val="50000"/>
              </a:spcBef>
              <a:defRPr/>
            </a:pPr>
            <a:r>
              <a:rPr lang="en-US" altLang="vi-VN" sz="3200" b="1" dirty="0">
                <a:solidFill>
                  <a:srgbClr val="FF0000"/>
                </a:solidFill>
                <a:latin typeface="+mn-lt"/>
              </a:rPr>
              <a:t>2. Đăng kí thư điện tử miễn phí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34963" y="1177925"/>
            <a:ext cx="8809037" cy="235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GB" sz="3200">
                <a:latin typeface="Times New Roman" pitchFamily="18" charset="0"/>
                <a:cs typeface="Times New Roman" pitchFamily="18" charset="0"/>
              </a:rPr>
              <a:t>a) Em hãy điền &lt;Tên người dùng&gt; vào chỗ chấm để</a:t>
            </a:r>
          </a:p>
          <a:p>
            <a:pPr algn="just">
              <a:lnSpc>
                <a:spcPct val="120000"/>
              </a:lnSpc>
            </a:pPr>
            <a:r>
              <a:rPr lang="en-GB" sz="3200">
                <a:latin typeface="Times New Roman" pitchFamily="18" charset="0"/>
                <a:cs typeface="Times New Roman" pitchFamily="18" charset="0"/>
              </a:rPr>
              <a:t>Tự đặt cho mình 1địa chỉ thư điện tử. Sau đó cô sẽ </a:t>
            </a:r>
          </a:p>
          <a:p>
            <a:pPr algn="just">
              <a:lnSpc>
                <a:spcPct val="120000"/>
              </a:lnSpc>
            </a:pPr>
            <a:r>
              <a:rPr lang="en-GB" sz="3200">
                <a:latin typeface="Times New Roman" pitchFamily="18" charset="0"/>
                <a:cs typeface="Times New Roman" pitchFamily="18" charset="0"/>
              </a:rPr>
              <a:t>đăng kí tài khoản thư điện tử miễn phí cho em.</a:t>
            </a:r>
          </a:p>
          <a:p>
            <a:pPr algn="just"/>
            <a:endParaRPr lang="en-GB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343"/>
          <p:cNvSpPr txBox="1">
            <a:spLocks noChangeArrowheads="1"/>
          </p:cNvSpPr>
          <p:nvPr/>
        </p:nvSpPr>
        <p:spPr bwMode="auto">
          <a:xfrm>
            <a:off x="533400" y="2887663"/>
            <a:ext cx="7772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1" hangingPunct="1">
              <a:spcBef>
                <a:spcPct val="50000"/>
              </a:spcBef>
              <a:defRPr/>
            </a:pPr>
            <a:r>
              <a:rPr lang="en-US" altLang="vi-VN" sz="3200" b="1" i="1" dirty="0">
                <a:latin typeface="+mn-lt"/>
              </a:rPr>
              <a:t>.....................................@gmail.com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55613" y="3535363"/>
            <a:ext cx="8643937" cy="127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GB" sz="3200">
                <a:latin typeface="Times New Roman" pitchFamily="18" charset="0"/>
                <a:cs typeface="Times New Roman" pitchFamily="18" charset="0"/>
              </a:rPr>
              <a:t>Em nhận lại địa chỉ thư điện tử và mật khẩu đã được đăng kí.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381000" y="4648200"/>
            <a:ext cx="8763000" cy="18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n-GB" sz="3200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 ý</a:t>
            </a:r>
            <a:r>
              <a:rPr lang="en-GB" sz="3200" i="1">
                <a:latin typeface="Times New Roman" pitchFamily="18" charset="0"/>
                <a:cs typeface="Times New Roman" pitchFamily="18" charset="0"/>
              </a:rPr>
              <a:t>: Bây giờ em đã có 1 </a:t>
            </a:r>
            <a:r>
              <a:rPr lang="en-GB" sz="3200" i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tài khoản </a:t>
            </a:r>
            <a:r>
              <a:rPr lang="en-GB" sz="3200" i="1">
                <a:latin typeface="Times New Roman" pitchFamily="18" charset="0"/>
                <a:cs typeface="Times New Roman" pitchFamily="18" charset="0"/>
              </a:rPr>
              <a:t>thư điện tử gồm địa chỉ và mật khẩu . Em hãy ghi nhớ để sử dụng nhé</a:t>
            </a:r>
            <a:r>
              <a:rPr lang="en-GB" sz="320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465" name="AutoShape 2"/>
          <p:cNvSpPr>
            <a:spLocks noChangeArrowheads="1"/>
          </p:cNvSpPr>
          <p:nvPr/>
        </p:nvSpPr>
        <p:spPr bwMode="auto">
          <a:xfrm>
            <a:off x="77788" y="0"/>
            <a:ext cx="90217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 altLang="vi-V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47" name="Text Box 343"/>
          <p:cNvSpPr txBox="1">
            <a:spLocks noChangeArrowheads="1"/>
          </p:cNvSpPr>
          <p:nvPr/>
        </p:nvSpPr>
        <p:spPr bwMode="auto">
          <a:xfrm>
            <a:off x="1857375" y="158750"/>
            <a:ext cx="6705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1" hangingPunct="1">
              <a:spcBef>
                <a:spcPct val="50000"/>
              </a:spcBef>
              <a:defRPr/>
            </a:pPr>
            <a:r>
              <a:rPr lang="en-US" altLang="vi-VN" sz="3200" b="1" i="1" dirty="0">
                <a:solidFill>
                  <a:srgbClr val="FF6600"/>
                </a:solidFill>
                <a:latin typeface="+mn-lt"/>
              </a:rPr>
              <a:t>B. HOẠT  ĐỘNG THỰC HÀNH</a:t>
            </a:r>
          </a:p>
        </p:txBody>
      </p:sp>
      <p:pic>
        <p:nvPicPr>
          <p:cNvPr id="21507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-793" y="5585619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1613" y="5535613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61975" y="1263650"/>
            <a:ext cx="876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1" hangingPunct="1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FF0000"/>
                </a:solidFill>
                <a:latin typeface="+mn-lt"/>
              </a:rPr>
              <a:t>3. Nhận và gửi thư điện tử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38175" y="1868488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1" hangingPunct="1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FF0000"/>
                </a:solidFill>
                <a:latin typeface="+mn-lt"/>
              </a:rPr>
              <a:t>a) Vào hộp thư, xem thư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52450" y="2901950"/>
            <a:ext cx="8524875" cy="207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0000FF"/>
                </a:solidFill>
                <a:latin typeface="+mn-lt"/>
              </a:rPr>
              <a:t>B1: Truy cập trang web http/google.com.vn</a:t>
            </a:r>
            <a:r>
              <a:rPr lang="en-US" altLang="vi-VN" sz="2800" dirty="0">
                <a:latin typeface="+mn-lt"/>
              </a:rPr>
              <a:t>,</a:t>
            </a:r>
          </a:p>
          <a:p>
            <a:pPr marL="514350" indent="-514350" eaLnBrk="1" hangingPunct="1">
              <a:lnSpc>
                <a:spcPct val="120000"/>
              </a:lnSpc>
              <a:spcBef>
                <a:spcPct val="50000"/>
              </a:spcBef>
              <a:defRPr/>
            </a:pPr>
            <a:endParaRPr lang="en-US" altLang="vi-VN" sz="2800" dirty="0">
              <a:latin typeface="+mn-lt"/>
            </a:endParaRPr>
          </a:p>
          <a:p>
            <a:pPr marL="514350" indent="-514350"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altLang="vi-VN" sz="2800" dirty="0">
                <a:latin typeface="+mn-lt"/>
              </a:rPr>
              <a:t> </a:t>
            </a:r>
            <a:endParaRPr lang="en-US" altLang="vi-VN" sz="2800" b="1" dirty="0"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52575" y="3709988"/>
            <a:ext cx="1371600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>
                <a:solidFill>
                  <a:schemeClr val="tx1"/>
                </a:solidFill>
              </a:rPr>
              <a:t>Đăng nhập</a:t>
            </a:r>
          </a:p>
        </p:txBody>
      </p:sp>
      <p:sp>
        <p:nvSpPr>
          <p:cNvPr id="21514" name="Rectangle 338"/>
          <p:cNvSpPr>
            <a:spLocks noChangeArrowheads="1"/>
          </p:cNvSpPr>
          <p:nvPr/>
        </p:nvSpPr>
        <p:spPr bwMode="auto">
          <a:xfrm flipV="1">
            <a:off x="1936750" y="714375"/>
            <a:ext cx="5530850" cy="4603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en-GB" altLang="vi-VN"/>
          </a:p>
        </p:txBody>
      </p:sp>
      <p:sp>
        <p:nvSpPr>
          <p:cNvPr id="21515" name="AutoShape 2"/>
          <p:cNvSpPr>
            <a:spLocks noChangeArrowheads="1"/>
          </p:cNvSpPr>
          <p:nvPr/>
        </p:nvSpPr>
        <p:spPr bwMode="auto">
          <a:xfrm>
            <a:off x="77788" y="0"/>
            <a:ext cx="90217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 altLang="vi-VN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39738" y="3657600"/>
            <a:ext cx="852487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325" indent="-60325" algn="just"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lang="en-US" altLang="vi-VN" sz="2800" dirty="0" err="1">
                <a:latin typeface="+mn-lt"/>
              </a:rPr>
              <a:t>chọn</a:t>
            </a:r>
            <a:r>
              <a:rPr lang="en-US" altLang="vi-VN" sz="2800" dirty="0">
                <a:latin typeface="+mn-lt"/>
              </a:rPr>
              <a:t>                  </a:t>
            </a:r>
            <a:r>
              <a:rPr lang="en-US" altLang="vi-VN" sz="2800" dirty="0">
                <a:latin typeface="+mn-lt"/>
              </a:rPr>
              <a:t>ở góc trên bên phải cửa sổ </a:t>
            </a:r>
            <a:r>
              <a:rPr lang="en-US" altLang="vi-VN" sz="2800" dirty="0" err="1">
                <a:latin typeface="+mn-lt"/>
              </a:rPr>
              <a:t>trình</a:t>
            </a:r>
            <a:r>
              <a:rPr lang="en-US" altLang="vi-VN" sz="2800" dirty="0">
                <a:latin typeface="+mn-lt"/>
              </a:rPr>
              <a:t> </a:t>
            </a:r>
            <a:r>
              <a:rPr lang="en-US" altLang="vi-VN" sz="2800" dirty="0" err="1">
                <a:latin typeface="+mn-lt"/>
              </a:rPr>
              <a:t>duyệt</a:t>
            </a:r>
            <a:r>
              <a:rPr lang="en-US" altLang="vi-VN" sz="2800" dirty="0">
                <a:latin typeface="+mn-lt"/>
              </a:rPr>
              <a:t> </a:t>
            </a:r>
            <a:r>
              <a:rPr lang="en-US" altLang="vi-VN" sz="2800" dirty="0" err="1">
                <a:latin typeface="+mn-lt"/>
              </a:rPr>
              <a:t>xuất</a:t>
            </a:r>
            <a:r>
              <a:rPr lang="en-US" altLang="vi-VN" sz="2800" dirty="0">
                <a:latin typeface="+mn-lt"/>
              </a:rPr>
              <a:t> hiện nội dung như sau:  </a:t>
            </a:r>
            <a:endParaRPr lang="en-US" altLang="vi-VN" sz="2800" b="1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8" grpId="0"/>
      <p:bldP spid="16" grpId="0"/>
      <p:bldP spid="17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1613" y="5535613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2" name="Picture 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86075" y="952500"/>
            <a:ext cx="3819525" cy="41449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  <p:sp>
        <p:nvSpPr>
          <p:cNvPr id="17" name="Rounded Rectangle 16"/>
          <p:cNvSpPr/>
          <p:nvPr/>
        </p:nvSpPr>
        <p:spPr>
          <a:xfrm>
            <a:off x="77788" y="1273175"/>
            <a:ext cx="2284412" cy="4262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GB" sz="2400" dirty="0">
                <a:solidFill>
                  <a:schemeClr val="tx1"/>
                </a:solidFill>
              </a:rPr>
              <a:t>Các tài khoản đã  từng đăng nhập trên máy tính.</a:t>
            </a:r>
          </a:p>
          <a:p>
            <a:pPr algn="just">
              <a:defRPr/>
            </a:pPr>
            <a:r>
              <a:rPr lang="en-GB" sz="2400" dirty="0">
                <a:solidFill>
                  <a:schemeClr val="tx1"/>
                </a:solidFill>
              </a:rPr>
              <a:t>Sau lần đăng nhập đầu tiên,những lần tiếp theo , tài khoản của em  sẽ xuất hiện ở đây.</a:t>
            </a:r>
          </a:p>
        </p:txBody>
      </p:sp>
      <p:cxnSp>
        <p:nvCxnSpPr>
          <p:cNvPr id="20" name="Straight Connector 19"/>
          <p:cNvCxnSpPr>
            <a:endCxn id="17" idx="3"/>
          </p:cNvCxnSpPr>
          <p:nvPr/>
        </p:nvCxnSpPr>
        <p:spPr>
          <a:xfrm flipH="1">
            <a:off x="2362200" y="2154238"/>
            <a:ext cx="990600" cy="12509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7" idx="3"/>
          </p:cNvCxnSpPr>
          <p:nvPr/>
        </p:nvCxnSpPr>
        <p:spPr>
          <a:xfrm flipV="1">
            <a:off x="2362200" y="2895600"/>
            <a:ext cx="914400" cy="509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7086600" y="1143000"/>
            <a:ext cx="1905000" cy="2895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GB" sz="2400" dirty="0">
                <a:solidFill>
                  <a:schemeClr val="tx1"/>
                </a:solidFill>
              </a:rPr>
              <a:t>Nếu tài khoản của em xuất hiện ở đây thì nháy chuột vào tài khoản đó để </a:t>
            </a:r>
            <a:r>
              <a:rPr lang="en-GB" sz="2400" dirty="0" err="1">
                <a:solidFill>
                  <a:schemeClr val="tx1"/>
                </a:solidFill>
              </a:rPr>
              <a:t>đến</a:t>
            </a:r>
            <a:r>
              <a:rPr lang="en-GB" sz="2400" dirty="0">
                <a:solidFill>
                  <a:schemeClr val="tx1"/>
                </a:solidFill>
              </a:rPr>
              <a:t> B3.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5486400" y="2154238"/>
            <a:ext cx="1600200" cy="444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2763838" y="5562600"/>
            <a:ext cx="43434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GB" sz="2400" dirty="0">
                <a:solidFill>
                  <a:schemeClr val="tx1"/>
                </a:solidFill>
              </a:rPr>
              <a:t>Nếu tài khoản của em chưa xuất hiện thì nháy chuột vào </a:t>
            </a:r>
            <a:r>
              <a:rPr lang="en-GB" sz="2400" b="1" dirty="0">
                <a:solidFill>
                  <a:schemeClr val="tx1"/>
                </a:solidFill>
              </a:rPr>
              <a:t>Sử dụng 1 tài khoản khác.</a:t>
            </a:r>
            <a:endParaRPr lang="en-GB" sz="24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28" idx="0"/>
          </p:cNvCxnSpPr>
          <p:nvPr/>
        </p:nvCxnSpPr>
        <p:spPr>
          <a:xfrm flipH="1" flipV="1">
            <a:off x="4648200" y="3581400"/>
            <a:ext cx="287338" cy="1981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0" name="AutoShape 2"/>
          <p:cNvSpPr>
            <a:spLocks noChangeArrowheads="1"/>
          </p:cNvSpPr>
          <p:nvPr/>
        </p:nvSpPr>
        <p:spPr bwMode="auto">
          <a:xfrm>
            <a:off x="77788" y="0"/>
            <a:ext cx="90217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 altLang="vi-V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3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1613" y="5535613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777875" y="596900"/>
            <a:ext cx="876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1" hangingPunct="1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0000FF"/>
                </a:solidFill>
                <a:latin typeface="+mn-lt"/>
              </a:rPr>
              <a:t>B2: </a:t>
            </a:r>
            <a:r>
              <a:rPr lang="en-US" altLang="vi-VN" sz="2800" b="1" dirty="0" err="1">
                <a:solidFill>
                  <a:srgbClr val="0000FF"/>
                </a:solidFill>
                <a:latin typeface="+mn-lt"/>
              </a:rPr>
              <a:t>Nhập</a:t>
            </a:r>
            <a:r>
              <a:rPr lang="en-US" altLang="vi-VN" sz="2800" b="1" dirty="0">
                <a:solidFill>
                  <a:srgbClr val="0000FF"/>
                </a:solidFill>
                <a:latin typeface="+mn-lt"/>
              </a:rPr>
              <a:t> &lt;Tên người dùng&gt;</a:t>
            </a:r>
          </a:p>
        </p:txBody>
      </p:sp>
      <p:pic>
        <p:nvPicPr>
          <p:cNvPr id="8206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1700213"/>
            <a:ext cx="4019550" cy="36290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ounded Rectangle 16"/>
          <p:cNvSpPr/>
          <p:nvPr/>
        </p:nvSpPr>
        <p:spPr>
          <a:xfrm>
            <a:off x="5486400" y="1849438"/>
            <a:ext cx="2971800" cy="30448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GB" sz="2400" dirty="0">
                <a:solidFill>
                  <a:schemeClr val="tx1"/>
                </a:solidFill>
              </a:rPr>
              <a:t>Nhập &lt;tênngườidùng &gt; trong địa chỉ thư điện tử em đã đặt vào ô trống rồi nháy chuột vào               .</a:t>
            </a:r>
          </a:p>
        </p:txBody>
      </p:sp>
      <p:pic>
        <p:nvPicPr>
          <p:cNvPr id="8207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0" y="4191000"/>
            <a:ext cx="10382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Elbow Connector 19"/>
          <p:cNvCxnSpPr>
            <a:stCxn id="17" idx="1"/>
          </p:cNvCxnSpPr>
          <p:nvPr/>
        </p:nvCxnSpPr>
        <p:spPr>
          <a:xfrm rot="10800000" flipV="1">
            <a:off x="4038600" y="3371850"/>
            <a:ext cx="1447800" cy="382588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1" name="AutoShape 2"/>
          <p:cNvSpPr>
            <a:spLocks noChangeArrowheads="1"/>
          </p:cNvSpPr>
          <p:nvPr/>
        </p:nvSpPr>
        <p:spPr bwMode="auto">
          <a:xfrm>
            <a:off x="77788" y="0"/>
            <a:ext cx="90217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 altLang="vi-V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10" descr="bar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-36513"/>
            <a:ext cx="3725863" cy="514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Picture 6" descr="POINSET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1613" y="5535613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638175" y="792163"/>
            <a:ext cx="3581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1" hangingPunct="1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0000FF"/>
                </a:solidFill>
                <a:latin typeface="+mn-lt"/>
              </a:rPr>
              <a:t>B3: Nhập mật khẩu</a:t>
            </a:r>
          </a:p>
        </p:txBody>
      </p:sp>
      <p:pic>
        <p:nvPicPr>
          <p:cNvPr id="9230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1693863"/>
            <a:ext cx="3695700" cy="32480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ounded Rectangle 16"/>
          <p:cNvSpPr/>
          <p:nvPr/>
        </p:nvSpPr>
        <p:spPr>
          <a:xfrm>
            <a:off x="5486400" y="2438400"/>
            <a:ext cx="2971800" cy="3581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sz="2400" dirty="0">
                <a:solidFill>
                  <a:schemeClr val="tx1"/>
                </a:solidFill>
              </a:rPr>
              <a:t>Nhập chính xác mật khẩu em đã được cấp vào ô trống rồi nháy chuột vào                    hoặc nút                            </a:t>
            </a:r>
          </a:p>
          <a:p>
            <a:pPr>
              <a:defRPr/>
            </a:pPr>
            <a:r>
              <a:rPr lang="en-GB" sz="2400" dirty="0">
                <a:solidFill>
                  <a:schemeClr val="tx1"/>
                </a:solidFill>
              </a:rPr>
              <a:t>     Trong ô trống, mật khẩu chỉ hiển thị các dấu *.                                         </a:t>
            </a:r>
            <a:r>
              <a:rPr lang="en-GB" sz="2000" dirty="0">
                <a:solidFill>
                  <a:schemeClr val="tx1"/>
                </a:solidFill>
              </a:rPr>
              <a:t>.   </a:t>
            </a:r>
          </a:p>
        </p:txBody>
      </p:sp>
      <p:cxnSp>
        <p:nvCxnSpPr>
          <p:cNvPr id="19" name="Elbow Connector 18"/>
          <p:cNvCxnSpPr>
            <a:stCxn id="17" idx="1"/>
          </p:cNvCxnSpPr>
          <p:nvPr/>
        </p:nvCxnSpPr>
        <p:spPr>
          <a:xfrm rot="10800000" flipV="1">
            <a:off x="4038600" y="4229100"/>
            <a:ext cx="1447800" cy="114300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0" y="4100513"/>
            <a:ext cx="10382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0"/>
          <p:cNvSpPr/>
          <p:nvPr/>
        </p:nvSpPr>
        <p:spPr>
          <a:xfrm>
            <a:off x="10515600" y="6032500"/>
            <a:ext cx="1295400" cy="228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Đăng nhập</a:t>
            </a:r>
          </a:p>
        </p:txBody>
      </p:sp>
      <p:sp>
        <p:nvSpPr>
          <p:cNvPr id="24587" name="AutoShape 2"/>
          <p:cNvSpPr>
            <a:spLocks noChangeArrowheads="1"/>
          </p:cNvSpPr>
          <p:nvPr/>
        </p:nvSpPr>
        <p:spPr bwMode="auto">
          <a:xfrm>
            <a:off x="77788" y="0"/>
            <a:ext cx="90217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 altLang="vi-V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7" grpId="0" animBg="1"/>
      <p:bldP spid="17" grpId="1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3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1613" y="5535613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54050" y="615950"/>
            <a:ext cx="876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1" hangingPunct="1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0000FF"/>
                </a:solidFill>
                <a:latin typeface="+mn-lt"/>
              </a:rPr>
              <a:t>B4: </a:t>
            </a:r>
            <a:r>
              <a:rPr lang="en-US" altLang="vi-VN" sz="2800" b="1" dirty="0" err="1">
                <a:solidFill>
                  <a:srgbClr val="0000FF"/>
                </a:solidFill>
                <a:latin typeface="+mn-lt"/>
              </a:rPr>
              <a:t>Vào</a:t>
            </a:r>
            <a:r>
              <a:rPr lang="en-US" altLang="vi-VN" sz="2800" b="1" dirty="0">
                <a:solidFill>
                  <a:srgbClr val="0000FF"/>
                </a:solidFill>
                <a:latin typeface="+mn-lt"/>
              </a:rPr>
              <a:t> hộp thư</a:t>
            </a: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1716088"/>
            <a:ext cx="7043737" cy="3733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7239000" y="2209800"/>
            <a:ext cx="14478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GB" sz="2400" dirty="0">
                <a:solidFill>
                  <a:schemeClr val="tx1"/>
                </a:solidFill>
              </a:rPr>
              <a:t>Chọn biểu tượng bì thư.</a:t>
            </a:r>
          </a:p>
        </p:txBody>
      </p:sp>
      <p:cxnSp>
        <p:nvCxnSpPr>
          <p:cNvPr id="24" name="Elbow Connector 23"/>
          <p:cNvCxnSpPr>
            <a:stCxn id="19" idx="1"/>
          </p:cNvCxnSpPr>
          <p:nvPr/>
        </p:nvCxnSpPr>
        <p:spPr>
          <a:xfrm rot="10800000">
            <a:off x="3276600" y="2122488"/>
            <a:ext cx="3962400" cy="735012"/>
          </a:xfrm>
          <a:prstGeom prst="bent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8" name="AutoShape 2"/>
          <p:cNvSpPr>
            <a:spLocks noChangeArrowheads="1"/>
          </p:cNvSpPr>
          <p:nvPr/>
        </p:nvSpPr>
        <p:spPr bwMode="auto">
          <a:xfrm>
            <a:off x="77788" y="0"/>
            <a:ext cx="90217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 altLang="vi-V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7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21613" y="5535613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355725" y="593725"/>
            <a:ext cx="8763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eaLnBrk="1" hangingPunct="1">
              <a:spcBef>
                <a:spcPct val="50000"/>
              </a:spcBef>
              <a:defRPr/>
            </a:pPr>
            <a:r>
              <a:rPr lang="en-US" altLang="vi-VN" sz="2800" b="1" dirty="0">
                <a:solidFill>
                  <a:srgbClr val="0000FF"/>
                </a:solidFill>
                <a:latin typeface="+mn-lt"/>
              </a:rPr>
              <a:t>Hộp điện tử sẽ xuất hiện như sau: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47800"/>
            <a:ext cx="5943600" cy="27146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ounded Rectangle 16"/>
          <p:cNvSpPr/>
          <p:nvPr/>
        </p:nvSpPr>
        <p:spPr>
          <a:xfrm>
            <a:off x="1219200" y="4419600"/>
            <a:ext cx="36576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GB" sz="2400" dirty="0">
                <a:solidFill>
                  <a:schemeClr val="tx1"/>
                </a:solidFill>
              </a:rPr>
              <a:t>Nháy chon Hộp thư đến, các thư đã được gửi đến hộp thư của em sẽ xuất hiện trên màn hình.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048000" y="38862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7" idx="0"/>
          </p:cNvCxnSpPr>
          <p:nvPr/>
        </p:nvCxnSpPr>
        <p:spPr>
          <a:xfrm flipH="1" flipV="1">
            <a:off x="838200" y="2971800"/>
            <a:ext cx="2209800" cy="1447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6172200" y="1371600"/>
            <a:ext cx="2819400" cy="3429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n-GB" sz="2400" dirty="0">
                <a:solidFill>
                  <a:schemeClr val="tx1"/>
                </a:solidFill>
              </a:rPr>
              <a:t>-Lần đầu tiên sẽ xuất hiện các thư có sẵn do Gmail gửi đến.</a:t>
            </a:r>
          </a:p>
          <a:p>
            <a:pPr algn="just">
              <a:defRPr/>
            </a:pPr>
            <a:r>
              <a:rPr lang="en-GB" sz="2400" dirty="0">
                <a:solidFill>
                  <a:schemeClr val="tx1"/>
                </a:solidFill>
              </a:rPr>
              <a:t>-Nháy chọn 1 thư bất kì để xem nội dung thư. Nhũng thư chưa xem sẽ được in đậm.</a:t>
            </a:r>
          </a:p>
        </p:txBody>
      </p:sp>
      <p:cxnSp>
        <p:nvCxnSpPr>
          <p:cNvPr id="32" name="Curved Connector 31"/>
          <p:cNvCxnSpPr>
            <a:stCxn id="25" idx="1"/>
          </p:cNvCxnSpPr>
          <p:nvPr/>
        </p:nvCxnSpPr>
        <p:spPr>
          <a:xfrm rot="10800000">
            <a:off x="5105400" y="1981200"/>
            <a:ext cx="1066800" cy="1104900"/>
          </a:xfrm>
          <a:prstGeom prst="curvedConnector2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5" name="AutoShape 2"/>
          <p:cNvSpPr>
            <a:spLocks noChangeArrowheads="1"/>
          </p:cNvSpPr>
          <p:nvPr/>
        </p:nvSpPr>
        <p:spPr bwMode="auto">
          <a:xfrm>
            <a:off x="77788" y="0"/>
            <a:ext cx="9021762" cy="67818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 altLang="vi-V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7" grpId="0" animBg="1"/>
      <p:bldP spid="2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1930</TotalTime>
  <Words>788</Words>
  <Application>Microsoft Office PowerPoint</Application>
  <PresentationFormat>On-screen Show (4:3)</PresentationFormat>
  <Paragraphs>90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cdspqt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Thi My Phuong</dc:creator>
  <cp:lastModifiedBy>SKY</cp:lastModifiedBy>
  <cp:revision>188</cp:revision>
  <dcterms:created xsi:type="dcterms:W3CDTF">2009-02-23T22:49:59Z</dcterms:created>
  <dcterms:modified xsi:type="dcterms:W3CDTF">2020-03-10T09:32:12Z</dcterms:modified>
</cp:coreProperties>
</file>